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9"/>
  </p:notesMasterIdLst>
  <p:handoutMasterIdLst>
    <p:handoutMasterId r:id="rId20"/>
  </p:handoutMasterIdLst>
  <p:sldIdLst>
    <p:sldId id="256" r:id="rId2"/>
    <p:sldId id="277" r:id="rId3"/>
    <p:sldId id="286" r:id="rId4"/>
    <p:sldId id="285" r:id="rId5"/>
    <p:sldId id="284" r:id="rId6"/>
    <p:sldId id="283" r:id="rId7"/>
    <p:sldId id="278" r:id="rId8"/>
    <p:sldId id="279" r:id="rId9"/>
    <p:sldId id="280" r:id="rId10"/>
    <p:sldId id="282" r:id="rId11"/>
    <p:sldId id="281" r:id="rId12"/>
    <p:sldId id="287" r:id="rId13"/>
    <p:sldId id="288" r:id="rId14"/>
    <p:sldId id="289" r:id="rId15"/>
    <p:sldId id="290" r:id="rId16"/>
    <p:sldId id="291" r:id="rId17"/>
    <p:sldId id="276" r:id="rId1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49329A6-BCAE-423A-9D16-41645E7994D9}" type="datetimeFigureOut">
              <a:rPr lang="tr-TR" smtClean="0"/>
              <a:pPr/>
              <a:t>14.01.2025</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6C2C3B1-8BA6-429E-A591-BEDD4AD2E828}" type="slidenum">
              <a:rPr lang="tr-TR" smtClean="0"/>
              <a:pPr/>
              <a:t>‹#›</a:t>
            </a:fld>
            <a:endParaRPr lang="tr-TR"/>
          </a:p>
        </p:txBody>
      </p:sp>
    </p:spTree>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2C155C6-B0DF-4BB0-B45A-96CE28D74F30}" type="datetimeFigureOut">
              <a:rPr lang="tr-TR" smtClean="0"/>
              <a:pPr/>
              <a:t>14.01.2025</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A687E52-FC56-47F1-9A55-C7EFA3E2C6E8}" type="slidenum">
              <a:rPr lang="tr-TR" smtClean="0"/>
              <a:pPr/>
              <a:t>‹#›</a:t>
            </a:fld>
            <a:endParaRPr lang="tr-TR"/>
          </a:p>
        </p:txBody>
      </p:sp>
    </p:spTree>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A687E52-FC56-47F1-9A55-C7EFA3E2C6E8}" type="slidenum">
              <a:rPr lang="tr-TR" smtClean="0"/>
              <a:pPr/>
              <a:t>1</a:t>
            </a:fld>
            <a:endParaRPr lang="tr-TR"/>
          </a:p>
        </p:txBody>
      </p:sp>
      <p:sp>
        <p:nvSpPr>
          <p:cNvPr id="5" name="4 Altbilgi Yer Tutucusu"/>
          <p:cNvSpPr>
            <a:spLocks noGrp="1"/>
          </p:cNvSpPr>
          <p:nvPr>
            <p:ph type="ftr" sz="quarter" idx="11"/>
          </p:nvPr>
        </p:nvSpPr>
        <p:spPr/>
        <p:txBody>
          <a:bodyPr/>
          <a:lstStyle/>
          <a:p>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5049F7C0-A92D-4B4E-A062-C1B32AA34E2D}" type="datetime1">
              <a:rPr lang="tr-TR" smtClean="0"/>
              <a:pPr/>
              <a:t>14.01.2025</a:t>
            </a:fld>
            <a:endParaRPr lang="tr-TR"/>
          </a:p>
        </p:txBody>
      </p:sp>
      <p:sp>
        <p:nvSpPr>
          <p:cNvPr id="19" name="18 Altbilgi Yer Tutucusu"/>
          <p:cNvSpPr>
            <a:spLocks noGrp="1"/>
          </p:cNvSpPr>
          <p:nvPr>
            <p:ph type="ftr" sz="quarter" idx="11"/>
          </p:nvPr>
        </p:nvSpPr>
        <p:spPr/>
        <p:txBody>
          <a:bodyPr/>
          <a:lstStyle/>
          <a:p>
            <a:r>
              <a:rPr lang="tr-TR" smtClean="0"/>
              <a:t>T.C. Giresun Üniversitesi İdari ve Mali İşler Daire Başkanlığı 2024</a:t>
            </a:r>
            <a:endParaRPr lang="tr-TR"/>
          </a:p>
        </p:txBody>
      </p:sp>
      <p:sp>
        <p:nvSpPr>
          <p:cNvPr id="27" name="26 Slayt Numarası Yer Tutucusu"/>
          <p:cNvSpPr>
            <a:spLocks noGrp="1"/>
          </p:cNvSpPr>
          <p:nvPr>
            <p:ph type="sldNum" sz="quarter" idx="12"/>
          </p:nvPr>
        </p:nvSpPr>
        <p:spPr/>
        <p:txBody>
          <a:bodyPr/>
          <a:lstStyle/>
          <a:p>
            <a:fld id="{DDCAB600-E5E7-403C-AD3C-980C74B05230}"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CE02D36D-1C47-4961-BD96-7839D847C901}" type="datetime1">
              <a:rPr lang="tr-TR" smtClean="0"/>
              <a:pPr/>
              <a:t>14.01.2025</a:t>
            </a:fld>
            <a:endParaRPr lang="tr-TR"/>
          </a:p>
        </p:txBody>
      </p:sp>
      <p:sp>
        <p:nvSpPr>
          <p:cNvPr id="5" name="4 Altbilgi Yer Tutucusu"/>
          <p:cNvSpPr>
            <a:spLocks noGrp="1"/>
          </p:cNvSpPr>
          <p:nvPr>
            <p:ph type="ftr" sz="quarter" idx="11"/>
          </p:nvPr>
        </p:nvSpPr>
        <p:spPr/>
        <p:txBody>
          <a:bodyPr/>
          <a:lstStyle/>
          <a:p>
            <a:r>
              <a:rPr lang="tr-TR" smtClean="0"/>
              <a:t>T.C. Giresun Üniversitesi İdari ve Mali İşler Daire Başkanlığı 2024</a:t>
            </a:r>
            <a:endParaRPr lang="tr-TR"/>
          </a:p>
        </p:txBody>
      </p:sp>
      <p:sp>
        <p:nvSpPr>
          <p:cNvPr id="6" name="5 Slayt Numarası Yer Tutucusu"/>
          <p:cNvSpPr>
            <a:spLocks noGrp="1"/>
          </p:cNvSpPr>
          <p:nvPr>
            <p:ph type="sldNum" sz="quarter" idx="12"/>
          </p:nvPr>
        </p:nvSpPr>
        <p:spPr/>
        <p:txBody>
          <a:bodyPr/>
          <a:lstStyle/>
          <a:p>
            <a:fld id="{DDCAB600-E5E7-403C-AD3C-980C74B05230}"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F6F24883-3985-4DFE-B8E5-A1A25FCE4B4C}" type="datetime1">
              <a:rPr lang="tr-TR" smtClean="0"/>
              <a:pPr/>
              <a:t>14.01.2025</a:t>
            </a:fld>
            <a:endParaRPr lang="tr-TR"/>
          </a:p>
        </p:txBody>
      </p:sp>
      <p:sp>
        <p:nvSpPr>
          <p:cNvPr id="5" name="4 Altbilgi Yer Tutucusu"/>
          <p:cNvSpPr>
            <a:spLocks noGrp="1"/>
          </p:cNvSpPr>
          <p:nvPr>
            <p:ph type="ftr" sz="quarter" idx="11"/>
          </p:nvPr>
        </p:nvSpPr>
        <p:spPr/>
        <p:txBody>
          <a:bodyPr/>
          <a:lstStyle/>
          <a:p>
            <a:r>
              <a:rPr lang="tr-TR" smtClean="0"/>
              <a:t>T.C. Giresun Üniversitesi İdari ve Mali İşler Daire Başkanlığı 2024</a:t>
            </a:r>
            <a:endParaRPr lang="tr-TR"/>
          </a:p>
        </p:txBody>
      </p:sp>
      <p:sp>
        <p:nvSpPr>
          <p:cNvPr id="6" name="5 Slayt Numarası Yer Tutucusu"/>
          <p:cNvSpPr>
            <a:spLocks noGrp="1"/>
          </p:cNvSpPr>
          <p:nvPr>
            <p:ph type="sldNum" sz="quarter" idx="12"/>
          </p:nvPr>
        </p:nvSpPr>
        <p:spPr/>
        <p:txBody>
          <a:bodyPr/>
          <a:lstStyle/>
          <a:p>
            <a:fld id="{DDCAB600-E5E7-403C-AD3C-980C74B05230}"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BFBAA40-A39B-4F49-A5F8-BFFF70127EA9}" type="datetime1">
              <a:rPr lang="tr-TR" smtClean="0"/>
              <a:pPr/>
              <a:t>14.01.2025</a:t>
            </a:fld>
            <a:endParaRPr lang="tr-TR"/>
          </a:p>
        </p:txBody>
      </p:sp>
      <p:sp>
        <p:nvSpPr>
          <p:cNvPr id="5" name="4 Altbilgi Yer Tutucusu"/>
          <p:cNvSpPr>
            <a:spLocks noGrp="1"/>
          </p:cNvSpPr>
          <p:nvPr>
            <p:ph type="ftr" sz="quarter" idx="11"/>
          </p:nvPr>
        </p:nvSpPr>
        <p:spPr/>
        <p:txBody>
          <a:bodyPr/>
          <a:lstStyle/>
          <a:p>
            <a:r>
              <a:rPr lang="tr-TR" smtClean="0"/>
              <a:t>T.C. Giresun Üniversitesi İdari ve Mali İşler Daire Başkanlığı 2024</a:t>
            </a:r>
            <a:endParaRPr lang="tr-TR"/>
          </a:p>
        </p:txBody>
      </p:sp>
      <p:sp>
        <p:nvSpPr>
          <p:cNvPr id="6" name="5 Slayt Numarası Yer Tutucusu"/>
          <p:cNvSpPr>
            <a:spLocks noGrp="1"/>
          </p:cNvSpPr>
          <p:nvPr>
            <p:ph type="sldNum" sz="quarter" idx="12"/>
          </p:nvPr>
        </p:nvSpPr>
        <p:spPr/>
        <p:txBody>
          <a:bodyPr/>
          <a:lstStyle/>
          <a:p>
            <a:fld id="{DDCAB600-E5E7-403C-AD3C-980C74B05230}"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B071D26C-B341-4820-874C-FA3B2A7DA38F}" type="datetime1">
              <a:rPr lang="tr-TR" smtClean="0"/>
              <a:pPr/>
              <a:t>14.01.2025</a:t>
            </a:fld>
            <a:endParaRPr lang="tr-TR"/>
          </a:p>
        </p:txBody>
      </p:sp>
      <p:sp>
        <p:nvSpPr>
          <p:cNvPr id="5" name="4 Altbilgi Yer Tutucusu"/>
          <p:cNvSpPr>
            <a:spLocks noGrp="1"/>
          </p:cNvSpPr>
          <p:nvPr>
            <p:ph type="ftr" sz="quarter" idx="11"/>
          </p:nvPr>
        </p:nvSpPr>
        <p:spPr/>
        <p:txBody>
          <a:bodyPr/>
          <a:lstStyle/>
          <a:p>
            <a:r>
              <a:rPr lang="tr-TR" smtClean="0"/>
              <a:t>T.C. Giresun Üniversitesi İdari ve Mali İşler Daire Başkanlığı 2024</a:t>
            </a:r>
            <a:endParaRPr lang="tr-TR"/>
          </a:p>
        </p:txBody>
      </p:sp>
      <p:sp>
        <p:nvSpPr>
          <p:cNvPr id="6" name="5 Slayt Numarası Yer Tutucusu"/>
          <p:cNvSpPr>
            <a:spLocks noGrp="1"/>
          </p:cNvSpPr>
          <p:nvPr>
            <p:ph type="sldNum" sz="quarter" idx="12"/>
          </p:nvPr>
        </p:nvSpPr>
        <p:spPr/>
        <p:txBody>
          <a:bodyPr/>
          <a:lstStyle/>
          <a:p>
            <a:fld id="{DDCAB600-E5E7-403C-AD3C-980C74B05230}"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66BD17E4-BE2B-4732-89F6-DE204F69D3D5}" type="datetime1">
              <a:rPr lang="tr-TR" smtClean="0"/>
              <a:pPr/>
              <a:t>14.01.2025</a:t>
            </a:fld>
            <a:endParaRPr lang="tr-TR"/>
          </a:p>
        </p:txBody>
      </p:sp>
      <p:sp>
        <p:nvSpPr>
          <p:cNvPr id="6" name="5 Altbilgi Yer Tutucusu"/>
          <p:cNvSpPr>
            <a:spLocks noGrp="1"/>
          </p:cNvSpPr>
          <p:nvPr>
            <p:ph type="ftr" sz="quarter" idx="11"/>
          </p:nvPr>
        </p:nvSpPr>
        <p:spPr/>
        <p:txBody>
          <a:bodyPr/>
          <a:lstStyle/>
          <a:p>
            <a:r>
              <a:rPr lang="tr-TR" smtClean="0"/>
              <a:t>T.C. Giresun Üniversitesi İdari ve Mali İşler Daire Başkanlığı 2024</a:t>
            </a:r>
            <a:endParaRPr lang="tr-TR"/>
          </a:p>
        </p:txBody>
      </p:sp>
      <p:sp>
        <p:nvSpPr>
          <p:cNvPr id="7" name="6 Slayt Numarası Yer Tutucusu"/>
          <p:cNvSpPr>
            <a:spLocks noGrp="1"/>
          </p:cNvSpPr>
          <p:nvPr>
            <p:ph type="sldNum" sz="quarter" idx="12"/>
          </p:nvPr>
        </p:nvSpPr>
        <p:spPr/>
        <p:txBody>
          <a:bodyPr/>
          <a:lstStyle/>
          <a:p>
            <a:fld id="{DDCAB600-E5E7-403C-AD3C-980C74B05230}"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99061FC2-6A7D-42DD-BF7A-DB9051956ABA}" type="datetime1">
              <a:rPr lang="tr-TR" smtClean="0"/>
              <a:pPr/>
              <a:t>14.01.2025</a:t>
            </a:fld>
            <a:endParaRPr lang="tr-TR"/>
          </a:p>
        </p:txBody>
      </p:sp>
      <p:sp>
        <p:nvSpPr>
          <p:cNvPr id="8" name="7 Altbilgi Yer Tutucusu"/>
          <p:cNvSpPr>
            <a:spLocks noGrp="1"/>
          </p:cNvSpPr>
          <p:nvPr>
            <p:ph type="ftr" sz="quarter" idx="11"/>
          </p:nvPr>
        </p:nvSpPr>
        <p:spPr/>
        <p:txBody>
          <a:bodyPr/>
          <a:lstStyle/>
          <a:p>
            <a:r>
              <a:rPr lang="tr-TR" smtClean="0"/>
              <a:t>T.C. Giresun Üniversitesi İdari ve Mali İşler Daire Başkanlığı 2024</a:t>
            </a:r>
            <a:endParaRPr lang="tr-TR"/>
          </a:p>
        </p:txBody>
      </p:sp>
      <p:sp>
        <p:nvSpPr>
          <p:cNvPr id="9" name="8 Slayt Numarası Yer Tutucusu"/>
          <p:cNvSpPr>
            <a:spLocks noGrp="1"/>
          </p:cNvSpPr>
          <p:nvPr>
            <p:ph type="sldNum" sz="quarter" idx="12"/>
          </p:nvPr>
        </p:nvSpPr>
        <p:spPr/>
        <p:txBody>
          <a:bodyPr/>
          <a:lstStyle/>
          <a:p>
            <a:fld id="{DDCAB600-E5E7-403C-AD3C-980C74B05230}"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EC28FC34-07E4-4A15-9C96-95660522F85F}" type="datetime1">
              <a:rPr lang="tr-TR" smtClean="0"/>
              <a:pPr/>
              <a:t>14.01.2025</a:t>
            </a:fld>
            <a:endParaRPr lang="tr-TR"/>
          </a:p>
        </p:txBody>
      </p:sp>
      <p:sp>
        <p:nvSpPr>
          <p:cNvPr id="4" name="3 Altbilgi Yer Tutucusu"/>
          <p:cNvSpPr>
            <a:spLocks noGrp="1"/>
          </p:cNvSpPr>
          <p:nvPr>
            <p:ph type="ftr" sz="quarter" idx="11"/>
          </p:nvPr>
        </p:nvSpPr>
        <p:spPr/>
        <p:txBody>
          <a:bodyPr/>
          <a:lstStyle/>
          <a:p>
            <a:r>
              <a:rPr lang="tr-TR" smtClean="0"/>
              <a:t>T.C. Giresun Üniversitesi İdari ve Mali İşler Daire Başkanlığı 2024</a:t>
            </a:r>
            <a:endParaRPr lang="tr-TR"/>
          </a:p>
        </p:txBody>
      </p:sp>
      <p:sp>
        <p:nvSpPr>
          <p:cNvPr id="5" name="4 Slayt Numarası Yer Tutucusu"/>
          <p:cNvSpPr>
            <a:spLocks noGrp="1"/>
          </p:cNvSpPr>
          <p:nvPr>
            <p:ph type="sldNum" sz="quarter" idx="12"/>
          </p:nvPr>
        </p:nvSpPr>
        <p:spPr/>
        <p:txBody>
          <a:bodyPr/>
          <a:lstStyle/>
          <a:p>
            <a:fld id="{DDCAB600-E5E7-403C-AD3C-980C74B05230}"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73CF658-F598-4238-9C72-411ACA92076D}" type="datetime1">
              <a:rPr lang="tr-TR" smtClean="0"/>
              <a:pPr/>
              <a:t>14.01.2025</a:t>
            </a:fld>
            <a:endParaRPr lang="tr-TR"/>
          </a:p>
        </p:txBody>
      </p:sp>
      <p:sp>
        <p:nvSpPr>
          <p:cNvPr id="3" name="2 Altbilgi Yer Tutucusu"/>
          <p:cNvSpPr>
            <a:spLocks noGrp="1"/>
          </p:cNvSpPr>
          <p:nvPr>
            <p:ph type="ftr" sz="quarter" idx="11"/>
          </p:nvPr>
        </p:nvSpPr>
        <p:spPr/>
        <p:txBody>
          <a:bodyPr/>
          <a:lstStyle/>
          <a:p>
            <a:r>
              <a:rPr lang="tr-TR" smtClean="0"/>
              <a:t>T.C. Giresun Üniversitesi İdari ve Mali İşler Daire Başkanlığı 2024</a:t>
            </a:r>
            <a:endParaRPr lang="tr-TR"/>
          </a:p>
        </p:txBody>
      </p:sp>
      <p:sp>
        <p:nvSpPr>
          <p:cNvPr id="4" name="3 Slayt Numarası Yer Tutucusu"/>
          <p:cNvSpPr>
            <a:spLocks noGrp="1"/>
          </p:cNvSpPr>
          <p:nvPr>
            <p:ph type="sldNum" sz="quarter" idx="12"/>
          </p:nvPr>
        </p:nvSpPr>
        <p:spPr/>
        <p:txBody>
          <a:bodyPr/>
          <a:lstStyle/>
          <a:p>
            <a:fld id="{DDCAB600-E5E7-403C-AD3C-980C74B05230}"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4B7EFC9-A874-4D9A-B30F-4A170AEE1387}" type="datetime1">
              <a:rPr lang="tr-TR" smtClean="0"/>
              <a:pPr/>
              <a:t>14.01.2025</a:t>
            </a:fld>
            <a:endParaRPr lang="tr-TR"/>
          </a:p>
        </p:txBody>
      </p:sp>
      <p:sp>
        <p:nvSpPr>
          <p:cNvPr id="6" name="5 Altbilgi Yer Tutucusu"/>
          <p:cNvSpPr>
            <a:spLocks noGrp="1"/>
          </p:cNvSpPr>
          <p:nvPr>
            <p:ph type="ftr" sz="quarter" idx="11"/>
          </p:nvPr>
        </p:nvSpPr>
        <p:spPr/>
        <p:txBody>
          <a:bodyPr/>
          <a:lstStyle/>
          <a:p>
            <a:r>
              <a:rPr lang="tr-TR" smtClean="0"/>
              <a:t>T.C. Giresun Üniversitesi İdari ve Mali İşler Daire Başkanlığı 2024</a:t>
            </a:r>
            <a:endParaRPr lang="tr-TR"/>
          </a:p>
        </p:txBody>
      </p:sp>
      <p:sp>
        <p:nvSpPr>
          <p:cNvPr id="7" name="6 Slayt Numarası Yer Tutucusu"/>
          <p:cNvSpPr>
            <a:spLocks noGrp="1"/>
          </p:cNvSpPr>
          <p:nvPr>
            <p:ph type="sldNum" sz="quarter" idx="12"/>
          </p:nvPr>
        </p:nvSpPr>
        <p:spPr/>
        <p:txBody>
          <a:bodyPr/>
          <a:lstStyle/>
          <a:p>
            <a:fld id="{DDCAB600-E5E7-403C-AD3C-980C74B05230}"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C6860A85-6DC7-4D17-A55A-8F229CE920FA}" type="datetime1">
              <a:rPr lang="tr-TR" smtClean="0"/>
              <a:pPr/>
              <a:t>14.01.2025</a:t>
            </a:fld>
            <a:endParaRPr lang="tr-TR"/>
          </a:p>
        </p:txBody>
      </p:sp>
      <p:sp>
        <p:nvSpPr>
          <p:cNvPr id="6" name="5 Altbilgi Yer Tutucusu"/>
          <p:cNvSpPr>
            <a:spLocks noGrp="1"/>
          </p:cNvSpPr>
          <p:nvPr>
            <p:ph type="ftr" sz="quarter" idx="11"/>
          </p:nvPr>
        </p:nvSpPr>
        <p:spPr/>
        <p:txBody>
          <a:bodyPr/>
          <a:lstStyle/>
          <a:p>
            <a:r>
              <a:rPr lang="tr-TR" smtClean="0"/>
              <a:t>T.C. Giresun Üniversitesi İdari ve Mali İşler Daire Başkanlığı 2024</a:t>
            </a:r>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DDCAB600-E5E7-403C-AD3C-980C74B05230}"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14ECE98-9D36-4676-913A-183ABA698432}" type="datetime1">
              <a:rPr lang="tr-TR" smtClean="0"/>
              <a:pPr/>
              <a:t>14.01.2025</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tr-TR" smtClean="0"/>
              <a:t>T.C. Giresun Üniversitesi İdari ve Mali İşler Daire Başkanlığı 2024</a:t>
            </a:r>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DCAB600-E5E7-403C-AD3C-980C74B05230}"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714348" y="2000240"/>
            <a:ext cx="8001056" cy="1857388"/>
          </a:xfrm>
        </p:spPr>
        <p:txBody>
          <a:bodyPr>
            <a:normAutofit fontScale="47500" lnSpcReduction="20000"/>
          </a:bodyPr>
          <a:lstStyle/>
          <a:p>
            <a:pPr algn="ctr"/>
            <a:endParaRPr lang="tr-TR" sz="4000" dirty="0" smtClean="0">
              <a:latin typeface="+mj-lt"/>
            </a:endParaRPr>
          </a:p>
          <a:p>
            <a:pPr algn="ctr"/>
            <a:r>
              <a:rPr lang="tr-TR" sz="4000" dirty="0" smtClean="0">
                <a:latin typeface="+mj-lt"/>
              </a:rPr>
              <a:t>KAMU İÇ KONTROL STANDARTLARI EĞİTİMİNE </a:t>
            </a:r>
            <a:r>
              <a:rPr lang="tr-TR" sz="4000" dirty="0" smtClean="0"/>
              <a:t>HOŞ GELDİNİZ</a:t>
            </a:r>
            <a:endParaRPr lang="tr-TR" sz="4000" dirty="0" smtClean="0">
              <a:latin typeface="+mj-lt"/>
            </a:endParaRPr>
          </a:p>
          <a:p>
            <a:pPr algn="ctr"/>
            <a:endParaRPr lang="tr-TR" b="1" dirty="0" smtClean="0"/>
          </a:p>
          <a:p>
            <a:pPr algn="ctr"/>
            <a:endParaRPr lang="tr-TR" b="1" dirty="0" smtClean="0"/>
          </a:p>
          <a:p>
            <a:pPr algn="ctr"/>
            <a:r>
              <a:rPr lang="tr-TR" sz="5800" b="1" dirty="0" smtClean="0"/>
              <a:t> </a:t>
            </a:r>
            <a:r>
              <a:rPr lang="tr-TR" sz="3300" b="1" dirty="0" smtClean="0"/>
              <a:t>RİSK DEĞERLENDİRME STANDARDI</a:t>
            </a:r>
          </a:p>
          <a:p>
            <a:pPr algn="ctr"/>
            <a:r>
              <a:rPr lang="tr-TR" sz="3300" b="1" dirty="0" smtClean="0"/>
              <a:t>“Risklerin belirlenmesi ve değerlendirilmesi”</a:t>
            </a:r>
            <a:endParaRPr lang="tr-TR" sz="3300" dirty="0" smtClean="0"/>
          </a:p>
          <a:p>
            <a:pPr algn="ctr"/>
            <a:endParaRPr lang="tr-TR" sz="4000" dirty="0" smtClean="0">
              <a:latin typeface="+mj-lt"/>
            </a:endParaRPr>
          </a:p>
        </p:txBody>
      </p:sp>
      <p:sp>
        <p:nvSpPr>
          <p:cNvPr id="4" name="2 Alt Başlık"/>
          <p:cNvSpPr txBox="1">
            <a:spLocks/>
          </p:cNvSpPr>
          <p:nvPr/>
        </p:nvSpPr>
        <p:spPr>
          <a:xfrm>
            <a:off x="3214678" y="4500570"/>
            <a:ext cx="3357586" cy="1857388"/>
          </a:xfrm>
          <a:prstGeom prst="rect">
            <a:avLst/>
          </a:prstGeom>
        </p:spPr>
        <p:txBody>
          <a:bodyPr vert="horz" lIns="0" rIns="18288">
            <a:noAutofit/>
          </a:bodyPr>
          <a:lstStyle/>
          <a:p>
            <a:pPr marL="0" marR="45720" lvl="0" indent="0" algn="ctr"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lang="tr-TR" sz="1600" dirty="0" smtClean="0">
                <a:latin typeface="+mj-lt"/>
              </a:rPr>
              <a:t>Hazırlayan: </a:t>
            </a:r>
          </a:p>
          <a:p>
            <a:pPr marR="45720" lvl="0" algn="ctr">
              <a:spcBef>
                <a:spcPct val="20000"/>
              </a:spcBef>
              <a:buClr>
                <a:schemeClr val="accent3"/>
              </a:buClr>
              <a:buSzPct val="95000"/>
            </a:pPr>
            <a:r>
              <a:rPr lang="tr-TR" sz="1600" dirty="0" smtClean="0">
                <a:latin typeface="+mj-lt"/>
              </a:rPr>
              <a:t>Cengiz ÇAN </a:t>
            </a:r>
          </a:p>
          <a:p>
            <a:pPr marR="45720" lvl="0" algn="ctr">
              <a:spcBef>
                <a:spcPct val="20000"/>
              </a:spcBef>
              <a:buClr>
                <a:schemeClr val="accent3"/>
              </a:buClr>
              <a:buSzPct val="95000"/>
            </a:pPr>
            <a:r>
              <a:rPr lang="tr-TR" sz="1600" dirty="0" smtClean="0">
                <a:latin typeface="+mj-lt"/>
              </a:rPr>
              <a:t>Şube Müdürü</a:t>
            </a:r>
          </a:p>
          <a:p>
            <a:pPr marR="45720" lvl="0" algn="ctr">
              <a:spcBef>
                <a:spcPct val="20000"/>
              </a:spcBef>
              <a:buClr>
                <a:schemeClr val="accent3"/>
              </a:buClr>
              <a:buSzPct val="95000"/>
            </a:pPr>
            <a:r>
              <a:rPr kumimoji="0" lang="tr-TR" sz="1600" b="0" i="0" u="none" strike="noStrike" kern="1200" cap="none" spc="0" normalizeH="0" baseline="0" noProof="0" dirty="0" smtClean="0">
                <a:ln>
                  <a:noFill/>
                </a:ln>
                <a:solidFill>
                  <a:schemeClr val="tx1"/>
                </a:solidFill>
                <a:effectLst/>
                <a:uLnTx/>
                <a:uFillTx/>
                <a:latin typeface="+mj-lt"/>
                <a:ea typeface="+mn-ea"/>
                <a:cs typeface="+mn-cs"/>
              </a:rPr>
              <a:t>İdari  ve Mali İşler Daire Başkanlığı</a:t>
            </a:r>
            <a:endParaRPr kumimoji="0" lang="tr-TR" sz="1600" b="0" i="0" u="none" strike="noStrike" kern="1200" cap="none" spc="0" normalizeH="0" baseline="0" noProof="0" dirty="0">
              <a:ln>
                <a:noFill/>
              </a:ln>
              <a:solidFill>
                <a:schemeClr val="tx1"/>
              </a:solidFill>
              <a:effectLst/>
              <a:uLnTx/>
              <a:uFillTx/>
              <a:latin typeface="+mj-lt"/>
              <a:ea typeface="+mn-ea"/>
              <a:cs typeface="+mn-cs"/>
            </a:endParaRPr>
          </a:p>
        </p:txBody>
      </p:sp>
      <p:sp>
        <p:nvSpPr>
          <p:cNvPr id="5" name="2 Alt Başlık"/>
          <p:cNvSpPr txBox="1">
            <a:spLocks/>
          </p:cNvSpPr>
          <p:nvPr/>
        </p:nvSpPr>
        <p:spPr>
          <a:xfrm>
            <a:off x="3286116" y="6000768"/>
            <a:ext cx="3500462" cy="629092"/>
          </a:xfrm>
          <a:prstGeom prst="rect">
            <a:avLst/>
          </a:prstGeom>
        </p:spPr>
        <p:txBody>
          <a:bodyPr vert="horz" lIns="0" rIns="18288">
            <a:noAutofit/>
          </a:bodyPr>
          <a:lstStyle/>
          <a:p>
            <a:pPr marL="0" marR="45720" lvl="0" indent="0" algn="ctr"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lang="tr-TR" dirty="0" smtClean="0">
                <a:latin typeface="+mj-lt"/>
              </a:rPr>
              <a:t>09.01.2025</a:t>
            </a:r>
            <a:endParaRPr lang="tr-TR" dirty="0" smtClean="0">
              <a:latin typeface="+mj-lt"/>
            </a:endParaRPr>
          </a:p>
        </p:txBody>
      </p:sp>
      <p:pic>
        <p:nvPicPr>
          <p:cNvPr id="8" name="Picture 2"/>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1357290" y="642919"/>
            <a:ext cx="6696744" cy="71438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6" name="5 Altbilgi Yer Tutucusu"/>
          <p:cNvSpPr>
            <a:spLocks noGrp="1"/>
          </p:cNvSpPr>
          <p:nvPr>
            <p:ph type="ftr" sz="quarter" idx="11"/>
          </p:nvPr>
        </p:nvSpPr>
        <p:spPr>
          <a:xfrm>
            <a:off x="2857488" y="6357958"/>
            <a:ext cx="4476768" cy="365125"/>
          </a:xfrm>
        </p:spPr>
        <p:txBody>
          <a:bodyPr/>
          <a:lstStyle/>
          <a:p>
            <a:pPr algn="ctr"/>
            <a:r>
              <a:rPr lang="tr-TR" dirty="0" smtClean="0"/>
              <a:t>T.C. Giresun Üniversitesi İdari ve Mali İşler Daire Başkanlığı 2025</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14356"/>
            <a:ext cx="8229600" cy="5610244"/>
          </a:xfrm>
        </p:spPr>
        <p:txBody>
          <a:bodyPr>
            <a:normAutofit/>
          </a:bodyPr>
          <a:lstStyle/>
          <a:p>
            <a:r>
              <a:rPr lang="tr-TR" dirty="0" smtClean="0"/>
              <a:t>Birim Risk Yönetim Ekibi: Birim Yöneticisi, Birim Risk Koordinatörü ile Alt Birim Risk Koordinatörden oluşan </a:t>
            </a:r>
            <a:r>
              <a:rPr lang="tr-TR" u="sng" dirty="0" smtClean="0">
                <a:solidFill>
                  <a:srgbClr val="FF0000"/>
                </a:solidFill>
              </a:rPr>
              <a:t>en az 3 kişiden oluşan ekibi</a:t>
            </a:r>
            <a:r>
              <a:rPr lang="tr-TR" dirty="0" smtClean="0"/>
              <a:t>, </a:t>
            </a:r>
          </a:p>
          <a:p>
            <a:r>
              <a:rPr lang="tr-TR" dirty="0" smtClean="0"/>
              <a:t>Birim Yöneticisi: Fakültelerde Dekanı; Enstitü, Yüksekokul, Meslek Yüksekokulu, Araştırma Merkezlerinde Müdürü; Genel Sekreteri, İç Denetim Birim Başkanını, </a:t>
            </a:r>
            <a:r>
              <a:rPr lang="tr-TR" u="sng" dirty="0" smtClean="0">
                <a:solidFill>
                  <a:srgbClr val="FF0000"/>
                </a:solidFill>
              </a:rPr>
              <a:t>Daire Başkanlarını</a:t>
            </a:r>
            <a:r>
              <a:rPr lang="tr-TR" dirty="0" smtClean="0"/>
              <a:t>, Hukuk Müşavirini, Döner Sermaye İşletme Müdürünü, Genel Sekreterliğe Bağlı Birimlerin Birim Müdürlerini; Koordinatörlüklerde Birim Koordinatörlerini, </a:t>
            </a:r>
          </a:p>
          <a:p>
            <a:r>
              <a:rPr lang="tr-TR" dirty="0" smtClean="0"/>
              <a:t>Çalışan: Üniversitede görev yapan tüm akademik ve (kadrolu, sözleşmeli, geçici işçiler dahil) idari personeli,</a:t>
            </a:r>
          </a:p>
          <a:p>
            <a:endParaRPr lang="tr-TR" dirty="0"/>
          </a:p>
        </p:txBody>
      </p:sp>
      <p:sp>
        <p:nvSpPr>
          <p:cNvPr id="4" name="3 Altbilgi Yer Tutucusu"/>
          <p:cNvSpPr>
            <a:spLocks noGrp="1"/>
          </p:cNvSpPr>
          <p:nvPr>
            <p:ph type="ftr" sz="quarter" idx="11"/>
          </p:nvPr>
        </p:nvSpPr>
        <p:spPr/>
        <p:txBody>
          <a:bodyPr/>
          <a:lstStyle/>
          <a:p>
            <a:r>
              <a:rPr lang="tr-TR" dirty="0" smtClean="0"/>
              <a:t>T.C. Giresun Üniversitesi İdari ve Mali İşler Daire Başkanlığı 2025</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57166"/>
            <a:ext cx="8229600" cy="5967434"/>
          </a:xfrm>
        </p:spPr>
        <p:txBody>
          <a:bodyPr>
            <a:normAutofit fontScale="77500" lnSpcReduction="20000"/>
          </a:bodyPr>
          <a:lstStyle/>
          <a:p>
            <a:r>
              <a:rPr lang="tr-TR" dirty="0" smtClean="0"/>
              <a:t>Risk Belirleme: Risklerin; nasıl, ne zaman, nerede ve niçin olabileceğini tanımlama sürecini, </a:t>
            </a:r>
          </a:p>
          <a:p>
            <a:r>
              <a:rPr lang="tr-TR" dirty="0" smtClean="0"/>
              <a:t>Risklere Cevap Verme: Üniversite yönetiminin tespit ettiği ve risk iştahları çerçevesinde değerlendirdiği risklere verilecek cevabın ne olacağının saptanması ve muhtemel tehditlerin azaltılması ve/veya ortaya çıkabilecek fırsatların değerlendirilmesini, </a:t>
            </a:r>
          </a:p>
          <a:p>
            <a:r>
              <a:rPr lang="tr-TR" dirty="0" smtClean="0"/>
              <a:t>Risk Değerlendirme: Tespit edilen risklerin olasılığını, etkisini, ve önceliğini belirleme çalışmalarını, </a:t>
            </a:r>
          </a:p>
          <a:p>
            <a:r>
              <a:rPr lang="tr-TR" dirty="0" smtClean="0"/>
              <a:t>Risk Derecelendirme: Risklerin olasılık ve etkilerine göre seviyelerinin belirlenmesini, </a:t>
            </a:r>
          </a:p>
          <a:p>
            <a:r>
              <a:rPr lang="tr-TR" dirty="0" smtClean="0"/>
              <a:t>Risk İştahı: Üniversitenin amaç ve hedeflerini yerine getirirken, gerçekleşmesi halinde kabul edilebilir ve mazur görülebilir olarak belirlediği risk seviyesini, </a:t>
            </a:r>
          </a:p>
          <a:p>
            <a:r>
              <a:rPr lang="tr-TR" dirty="0" smtClean="0"/>
              <a:t>Risk Kontrolü: Üniversiteyi etkileyen risklerin zararlarını azaltmaya yarayan her türlü süreç, plan, kaynak, uygulama ve eylemler bütününü, </a:t>
            </a:r>
          </a:p>
          <a:p>
            <a:r>
              <a:rPr lang="tr-TR" dirty="0" smtClean="0"/>
              <a:t>Risk Matrisi: Risk analizi çalışmaları sonucunda tespit edilen ve derecelendirilen risklerin hesaplanmasında kullanılan matrisi, </a:t>
            </a:r>
          </a:p>
          <a:p>
            <a:r>
              <a:rPr lang="tr-TR" dirty="0" smtClean="0"/>
              <a:t>Risk Yönetimi Süreci: Risklerin belirlenmesi, risk türlerinin tespit edilmesi, risklerin değerlendirilmesi, risklere cevap verme yöntemleri, risklerin izlenmesi ve raporlanması süreçlerinin sistematik bir şekilde yapılmasını,</a:t>
            </a:r>
            <a:endParaRPr lang="tr-TR" dirty="0"/>
          </a:p>
        </p:txBody>
      </p:sp>
      <p:sp>
        <p:nvSpPr>
          <p:cNvPr id="4" name="3 Altbilgi Yer Tutucusu"/>
          <p:cNvSpPr>
            <a:spLocks noGrp="1"/>
          </p:cNvSpPr>
          <p:nvPr>
            <p:ph type="ftr" sz="quarter" idx="11"/>
          </p:nvPr>
        </p:nvSpPr>
        <p:spPr/>
        <p:txBody>
          <a:bodyPr/>
          <a:lstStyle/>
          <a:p>
            <a:r>
              <a:rPr lang="tr-TR" dirty="0" smtClean="0"/>
              <a:t>T.C. Giresun Üniversitesi İdari ve Mali İşler Daire Başkanlığı 2025</a:t>
            </a: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500042"/>
            <a:ext cx="8229600" cy="561228"/>
          </a:xfrm>
        </p:spPr>
        <p:txBody>
          <a:bodyPr>
            <a:normAutofit/>
          </a:bodyPr>
          <a:lstStyle/>
          <a:p>
            <a:pPr algn="ctr"/>
            <a:r>
              <a:rPr lang="tr-TR" sz="2800" dirty="0" smtClean="0"/>
              <a:t>Birim risk koordinatörünün görev ve sorumlulukları</a:t>
            </a:r>
            <a:endParaRPr lang="tr-TR" sz="2800" dirty="0"/>
          </a:p>
        </p:txBody>
      </p:sp>
      <p:sp>
        <p:nvSpPr>
          <p:cNvPr id="3" name="2 İçerik Yer Tutucusu"/>
          <p:cNvSpPr>
            <a:spLocks noGrp="1"/>
          </p:cNvSpPr>
          <p:nvPr>
            <p:ph idx="1"/>
          </p:nvPr>
        </p:nvSpPr>
        <p:spPr>
          <a:xfrm>
            <a:off x="457200" y="1142984"/>
            <a:ext cx="8229600" cy="5181616"/>
          </a:xfrm>
        </p:spPr>
        <p:txBody>
          <a:bodyPr>
            <a:normAutofit fontScale="62500" lnSpcReduction="20000"/>
          </a:bodyPr>
          <a:lstStyle/>
          <a:p>
            <a:r>
              <a:rPr lang="tr-TR" dirty="0" smtClean="0"/>
              <a:t>MADDE 10-(1) Birim Risk Koordinatörünün görev ve sorumlulukları şunlardır; </a:t>
            </a:r>
          </a:p>
          <a:p>
            <a:r>
              <a:rPr lang="tr-TR" dirty="0" smtClean="0"/>
              <a:t>a) Birimin hedeflerini etkileyebilecek risklerin tespit edilmesini koordine eder ve rehberlik sağlar. Tespit edilen riskleri alt birimlerin bilgi ve uzmanlıklarından yararlanarak faaliyetler ile eşleştirir ve tüm önemli konuların ele alınmasını sağlar. </a:t>
            </a:r>
          </a:p>
          <a:p>
            <a:r>
              <a:rPr lang="tr-TR" dirty="0" smtClean="0"/>
              <a:t>b) Birim Risk Yönetim Ekibi toplantılarına başkanlık eder. </a:t>
            </a:r>
          </a:p>
          <a:p>
            <a:r>
              <a:rPr lang="tr-TR" dirty="0" smtClean="0"/>
              <a:t>c) Birim Risk Yönetim Ekibine üye olarak görevlendirilen personelin yeterli zaman ayırması ve aktif katılım göstermesi için teşvik eder. </a:t>
            </a:r>
          </a:p>
          <a:p>
            <a:r>
              <a:rPr lang="tr-TR" dirty="0" smtClean="0"/>
              <a:t>ç) Yıllık periyotlarda belirlenen risk kayıtlarını ve ilgili raporları gözden geçirir ve birim yöneticisinin de onayını alarak İdare Risk Koordinatörüne raporlar. </a:t>
            </a:r>
          </a:p>
          <a:p>
            <a:r>
              <a:rPr lang="tr-TR" dirty="0" smtClean="0"/>
              <a:t>d) Alt Birim Risk Koordinatörlerinin raporladıkları riskleri birim düzeyinde izler. Mevcut risklerdeki değişiklikleri ve varsa yeni riskleri değerlendirerek birim yöneticisinin de uygun görüşünü alarak İdare Risk Koordinatörüne raporlar. </a:t>
            </a:r>
          </a:p>
          <a:p>
            <a:r>
              <a:rPr lang="tr-TR" dirty="0" smtClean="0"/>
              <a:t>e) Yıllık olarak daha önce belirlenmiş veya yıl içerisinde ortaya çıkabilecek risklerin iyi yönetilip yönetilmediğine dair kanıtları İdare Risk Koordinatörüne sunar. </a:t>
            </a:r>
          </a:p>
          <a:p>
            <a:r>
              <a:rPr lang="tr-TR" dirty="0" smtClean="0"/>
              <a:t>f) Üniversite Risk Koordinatörü ile İç Kontrol İzleme ve Yönlendirme Kurulunun görüşleri, tavsiyeleri ve kararları doğrultusunda varsa Alt Birim Risk Koordinatörlerine geri bildirim sağlar. </a:t>
            </a:r>
          </a:p>
          <a:p>
            <a:r>
              <a:rPr lang="tr-TR" dirty="0" smtClean="0"/>
              <a:t>g) Üniversite Risk Koordinatörü tarafından talep edilen bilgi ve belgeleri zamanında bildirir. </a:t>
            </a:r>
          </a:p>
          <a:p>
            <a:r>
              <a:rPr lang="tr-TR" dirty="0" smtClean="0"/>
              <a:t>ğ) Risk yönetimiyle ilgili eğitim ihtiyaçlarını tespit eder ve Üniversite Risk Koordinatörüne bildirir. </a:t>
            </a:r>
            <a:endParaRPr lang="tr-TR" dirty="0"/>
          </a:p>
        </p:txBody>
      </p:sp>
      <p:sp>
        <p:nvSpPr>
          <p:cNvPr id="4" name="3 Altbilgi Yer Tutucusu"/>
          <p:cNvSpPr>
            <a:spLocks noGrp="1"/>
          </p:cNvSpPr>
          <p:nvPr>
            <p:ph type="ftr" sz="quarter" idx="11"/>
          </p:nvPr>
        </p:nvSpPr>
        <p:spPr/>
        <p:txBody>
          <a:bodyPr/>
          <a:lstStyle/>
          <a:p>
            <a:r>
              <a:rPr lang="tr-TR" dirty="0" smtClean="0"/>
              <a:t>T.C. Giresun Üniversitesi İdari ve Mali İşler Daire Başkanlığı 2025</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428604"/>
            <a:ext cx="8229600" cy="1143000"/>
          </a:xfrm>
        </p:spPr>
        <p:txBody>
          <a:bodyPr>
            <a:normAutofit/>
          </a:bodyPr>
          <a:lstStyle/>
          <a:p>
            <a:pPr algn="ctr"/>
            <a:r>
              <a:rPr lang="tr-TR" sz="3600" dirty="0" smtClean="0"/>
              <a:t>Alt birim risk koordinatörü görev ve sorumlulukları</a:t>
            </a:r>
            <a:endParaRPr lang="tr-TR" sz="3600" dirty="0"/>
          </a:p>
        </p:txBody>
      </p:sp>
      <p:sp>
        <p:nvSpPr>
          <p:cNvPr id="3" name="2 İçerik Yer Tutucusu"/>
          <p:cNvSpPr>
            <a:spLocks noGrp="1"/>
          </p:cNvSpPr>
          <p:nvPr>
            <p:ph idx="1"/>
          </p:nvPr>
        </p:nvSpPr>
        <p:spPr>
          <a:xfrm>
            <a:off x="457200" y="1500174"/>
            <a:ext cx="8229600" cy="4824426"/>
          </a:xfrm>
        </p:spPr>
        <p:txBody>
          <a:bodyPr>
            <a:normAutofit fontScale="92500" lnSpcReduction="20000"/>
          </a:bodyPr>
          <a:lstStyle/>
          <a:p>
            <a:r>
              <a:rPr lang="tr-TR" dirty="0" smtClean="0"/>
              <a:t>MADDE 11-(1) Alt Birim Risk Koordinatörünün görev ve sorumlulukları şunlardır; </a:t>
            </a:r>
          </a:p>
          <a:p>
            <a:r>
              <a:rPr lang="tr-TR" dirty="0" smtClean="0"/>
              <a:t>a) Alt birim düzeyindeki risklerin tespit edilmesi, değerlendirilmesi, cevap verilmesi, gözden geçirilmesi ve raporlanması görevlerinin yerine getirilmesini koordine eder. </a:t>
            </a:r>
          </a:p>
          <a:p>
            <a:r>
              <a:rPr lang="tr-TR" dirty="0" smtClean="0"/>
              <a:t>b) Alt birimin faaliyetlerine yönelik yeni tespit edilen riskleri, risk puanı değişenleri ve uygulanan kontrollerin etkinliğini belirlenen periyotlarla Birim Risk Koordinatörüne raporlar. </a:t>
            </a:r>
          </a:p>
          <a:p>
            <a:r>
              <a:rPr lang="tr-TR" dirty="0" smtClean="0"/>
              <a:t>c) Birim Risk Koordinatörü tarafından talep edilen bilgi ve belgeleri zamanında bildirir. </a:t>
            </a:r>
          </a:p>
          <a:p>
            <a:r>
              <a:rPr lang="tr-TR" dirty="0" smtClean="0"/>
              <a:t>ç) Risk yönetimiyle ilgili eğitim ihtiyaçlarını tespit eder ve Birim Risk Koordinatörüne bildirir.</a:t>
            </a:r>
            <a:endParaRPr lang="tr-TR" dirty="0"/>
          </a:p>
        </p:txBody>
      </p:sp>
      <p:sp>
        <p:nvSpPr>
          <p:cNvPr id="4" name="3 Altbilgi Yer Tutucusu"/>
          <p:cNvSpPr>
            <a:spLocks noGrp="1"/>
          </p:cNvSpPr>
          <p:nvPr>
            <p:ph type="ftr" sz="quarter" idx="11"/>
          </p:nvPr>
        </p:nvSpPr>
        <p:spPr/>
        <p:txBody>
          <a:bodyPr/>
          <a:lstStyle/>
          <a:p>
            <a:r>
              <a:rPr lang="tr-TR" dirty="0" smtClean="0"/>
              <a:t>T.C. Giresun Üniversitesi İdari ve Mali İşler Daire Başkanlığı 2025</a:t>
            </a: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357166"/>
            <a:ext cx="8229600" cy="1143000"/>
          </a:xfrm>
        </p:spPr>
        <p:txBody>
          <a:bodyPr>
            <a:normAutofit/>
          </a:bodyPr>
          <a:lstStyle/>
          <a:p>
            <a:pPr algn="ctr"/>
            <a:r>
              <a:rPr lang="tr-TR" sz="3600" dirty="0" smtClean="0"/>
              <a:t>Birim risk yönetim ekibinin organizasyonu, görev ve sorumlulukları</a:t>
            </a:r>
            <a:endParaRPr lang="tr-TR" sz="3600" dirty="0"/>
          </a:p>
        </p:txBody>
      </p:sp>
      <p:sp>
        <p:nvSpPr>
          <p:cNvPr id="3" name="2 İçerik Yer Tutucusu"/>
          <p:cNvSpPr>
            <a:spLocks noGrp="1"/>
          </p:cNvSpPr>
          <p:nvPr>
            <p:ph idx="1"/>
          </p:nvPr>
        </p:nvSpPr>
        <p:spPr>
          <a:xfrm>
            <a:off x="457200" y="1500174"/>
            <a:ext cx="8229600" cy="4824426"/>
          </a:xfrm>
        </p:spPr>
        <p:txBody>
          <a:bodyPr>
            <a:normAutofit fontScale="77500" lnSpcReduction="20000"/>
          </a:bodyPr>
          <a:lstStyle/>
          <a:p>
            <a:r>
              <a:rPr lang="tr-TR" dirty="0" smtClean="0"/>
              <a:t>MADDE 12-(1) Birim Risk Yönetim Ekibi, Birim Yöneticisi, Birim Risk Koordinatörü ile Alt Birim Risk Koordinatörleri olmak üzere Birim Yöneticisi tarafından </a:t>
            </a:r>
            <a:r>
              <a:rPr lang="tr-TR" u="sng" dirty="0" smtClean="0">
                <a:solidFill>
                  <a:srgbClr val="FF0000"/>
                </a:solidFill>
              </a:rPr>
              <a:t>en az 3 kişiden </a:t>
            </a:r>
            <a:r>
              <a:rPr lang="tr-TR" dirty="0" smtClean="0"/>
              <a:t>oluşturulur. Alt birimleri olmayan birimlerde ise ilgili konuda bilgi ve tecrübesi olan en az 1 kişi ekibe dâhil edilir. (2) Birim Risk Yönetim Ekibinin görev ve sorumlulukları şunlardır; </a:t>
            </a:r>
          </a:p>
          <a:p>
            <a:r>
              <a:rPr lang="tr-TR" dirty="0" smtClean="0"/>
              <a:t>a) Üniversitenin stratejik hedeflerine ulaşabilmesi açısından birimin hedeflerini etkileyebilecek risklerin tespit edilmesi, değerlendirilmesi, cevap verilmesi, izlenmesi ve raporlanması görevlerini yerine getirir. (Ek-8) </a:t>
            </a:r>
          </a:p>
          <a:p>
            <a:r>
              <a:rPr lang="tr-TR" dirty="0" smtClean="0"/>
              <a:t>b) Birime bağlı alt birimlerce yürütülen faaliyetlere yönelik risklerin tespit edilmesi, değerlendirilmesi, cevap verilmesi, izlenmesi ve raporlanması görevlerini yerine getirir. </a:t>
            </a:r>
          </a:p>
          <a:p>
            <a:r>
              <a:rPr lang="tr-TR" dirty="0" smtClean="0"/>
              <a:t>c) Birim hedeflerine ve faaliyetlerine ait yeni tespit edilen riskleri, risk puanı değişenleri ve kontrollerin etkinliğini yılda en az bir kez kontrol eder. </a:t>
            </a:r>
          </a:p>
          <a:p>
            <a:r>
              <a:rPr lang="tr-TR" dirty="0" smtClean="0"/>
              <a:t>ç) Çalışanlardan gelen bilgileri konsolide eder.</a:t>
            </a:r>
            <a:endParaRPr lang="tr-TR" dirty="0"/>
          </a:p>
        </p:txBody>
      </p:sp>
      <p:sp>
        <p:nvSpPr>
          <p:cNvPr id="4" name="3 Altbilgi Yer Tutucusu"/>
          <p:cNvSpPr>
            <a:spLocks noGrp="1"/>
          </p:cNvSpPr>
          <p:nvPr>
            <p:ph type="ftr" sz="quarter" idx="11"/>
          </p:nvPr>
        </p:nvSpPr>
        <p:spPr/>
        <p:txBody>
          <a:bodyPr/>
          <a:lstStyle/>
          <a:p>
            <a:r>
              <a:rPr lang="tr-TR" dirty="0" smtClean="0"/>
              <a:t>T.C. Giresun Üniversitesi İdari ve Mali İşler Daire Başkanlığı 2025</a:t>
            </a: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357166"/>
            <a:ext cx="8229600" cy="561228"/>
          </a:xfrm>
        </p:spPr>
        <p:txBody>
          <a:bodyPr>
            <a:normAutofit fontScale="90000"/>
          </a:bodyPr>
          <a:lstStyle/>
          <a:p>
            <a:pPr algn="ctr"/>
            <a:r>
              <a:rPr lang="tr-TR" sz="3600" dirty="0" smtClean="0"/>
              <a:t>Çalışanların görevleri ve sorumlulukları</a:t>
            </a:r>
            <a:endParaRPr lang="tr-TR" sz="3600" dirty="0"/>
          </a:p>
        </p:txBody>
      </p:sp>
      <p:sp>
        <p:nvSpPr>
          <p:cNvPr id="3" name="2 İçerik Yer Tutucusu"/>
          <p:cNvSpPr>
            <a:spLocks noGrp="1"/>
          </p:cNvSpPr>
          <p:nvPr>
            <p:ph idx="1"/>
          </p:nvPr>
        </p:nvSpPr>
        <p:spPr>
          <a:xfrm>
            <a:off x="457200" y="1000108"/>
            <a:ext cx="8229600" cy="5324492"/>
          </a:xfrm>
        </p:spPr>
        <p:txBody>
          <a:bodyPr>
            <a:normAutofit fontScale="70000" lnSpcReduction="20000"/>
          </a:bodyPr>
          <a:lstStyle/>
          <a:p>
            <a:r>
              <a:rPr lang="tr-TR" dirty="0" smtClean="0"/>
              <a:t>MADDE 13-(1) Risk yönetiminin başarısı, çalışanların risk yönetimini sahiplenmesine bağlıdır. Dolayısıyla, her bir çalışan, görev alanı çerçevesinde risklerin yönetilmesinden (risklerin tespit edilmesi, değerlendirilmesi, cevap verilmesi, izlenmesi ve raporlanmasından) sorumludur. (2) Üniversite çalışanlarının risk yönetimi sürecindeki görev ve sorumlulukları şunlardır; </a:t>
            </a:r>
          </a:p>
          <a:p>
            <a:r>
              <a:rPr lang="tr-TR" dirty="0" smtClean="0"/>
              <a:t>a) Yeni ortaya çıkan ve değişen riskleri tanımlamak, iletmek ve bunlara cevap vermek yoluyla birimlerinde risk yönetimi süreçlerine doğrudan katkıda bulunur. </a:t>
            </a:r>
          </a:p>
          <a:p>
            <a:r>
              <a:rPr lang="tr-TR" dirty="0" smtClean="0"/>
              <a:t>b) Sürekli izleme sonucu tespit edilen yeni ve değişen risklerin ilgili birim veya Alt Birim Risk Koordinatörüne iletilmesini sağlar. </a:t>
            </a:r>
          </a:p>
          <a:p>
            <a:r>
              <a:rPr lang="tr-TR" dirty="0" smtClean="0"/>
              <a:t>c) Strateji Geliştirme Daire Başkanlığı, Alt Birim Risk Koordinatörü ve Birim Risk Koordinatörü tarafından talep edilen bilgilerin ve belgelerin amirinin bilgisi dahilinde zamanında iletilmesini sağlar. </a:t>
            </a:r>
          </a:p>
          <a:p>
            <a:r>
              <a:rPr lang="tr-TR" dirty="0" smtClean="0"/>
              <a:t>ç) Görev alanındaki riskleri, belirlenen yetki ve sorumlulukları çerçevesinde yönetir. </a:t>
            </a:r>
          </a:p>
          <a:p>
            <a:r>
              <a:rPr lang="tr-TR" dirty="0" smtClean="0"/>
              <a:t>d) Görev alanındaki risklerin iyi yönetilip yönetilmediği konusunda, Birim Risk Yönetim Ekibi ve Alt Birim Risk Koordinatörü’ne gerekli kanıtları sağlar. </a:t>
            </a:r>
          </a:p>
          <a:p>
            <a:r>
              <a:rPr lang="tr-TR" dirty="0" smtClean="0"/>
              <a:t>e) Görevlendirildiği çalışma ekiplerinde veya kurullarda aktif bir şekilde çalışır, yeterli vakti ayırır ve çalışma sonuçlarını takip eder. </a:t>
            </a:r>
          </a:p>
          <a:p>
            <a:r>
              <a:rPr lang="tr-TR" dirty="0" smtClean="0"/>
              <a:t>f) Kurumsal risk yönetimi kapsamında düzenlenen toplantı, </a:t>
            </a:r>
            <a:r>
              <a:rPr lang="tr-TR" dirty="0" err="1" smtClean="0"/>
              <a:t>çalıştay</a:t>
            </a:r>
            <a:r>
              <a:rPr lang="tr-TR" dirty="0" smtClean="0"/>
              <a:t> ve eğitimlere katılır.</a:t>
            </a:r>
            <a:endParaRPr lang="tr-TR" dirty="0"/>
          </a:p>
        </p:txBody>
      </p:sp>
      <p:sp>
        <p:nvSpPr>
          <p:cNvPr id="4" name="3 Altbilgi Yer Tutucusu"/>
          <p:cNvSpPr>
            <a:spLocks noGrp="1"/>
          </p:cNvSpPr>
          <p:nvPr>
            <p:ph type="ftr" sz="quarter" idx="11"/>
          </p:nvPr>
        </p:nvSpPr>
        <p:spPr/>
        <p:txBody>
          <a:bodyPr/>
          <a:lstStyle/>
          <a:p>
            <a:r>
              <a:rPr lang="tr-TR" dirty="0" smtClean="0"/>
              <a:t>T.C. Giresun Üniversitesi İdari ve Mali İşler Daire Başkanlığı 2025</a:t>
            </a:r>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571480"/>
            <a:ext cx="8229600" cy="561228"/>
          </a:xfrm>
        </p:spPr>
        <p:txBody>
          <a:bodyPr>
            <a:normAutofit fontScale="90000"/>
          </a:bodyPr>
          <a:lstStyle/>
          <a:p>
            <a:pPr algn="ctr"/>
            <a:r>
              <a:rPr lang="tr-TR" sz="3600" dirty="0" smtClean="0"/>
              <a:t>Birim yöneticilerinin görev ve sorumlulukları</a:t>
            </a:r>
            <a:endParaRPr lang="tr-TR" sz="3600" dirty="0"/>
          </a:p>
        </p:txBody>
      </p:sp>
      <p:sp>
        <p:nvSpPr>
          <p:cNvPr id="3" name="2 İçerik Yer Tutucusu"/>
          <p:cNvSpPr>
            <a:spLocks noGrp="1"/>
          </p:cNvSpPr>
          <p:nvPr>
            <p:ph idx="1"/>
          </p:nvPr>
        </p:nvSpPr>
        <p:spPr>
          <a:xfrm>
            <a:off x="457200" y="1142984"/>
            <a:ext cx="8229600" cy="5181616"/>
          </a:xfrm>
        </p:spPr>
        <p:txBody>
          <a:bodyPr>
            <a:normAutofit fontScale="85000" lnSpcReduction="20000"/>
          </a:bodyPr>
          <a:lstStyle/>
          <a:p>
            <a:r>
              <a:rPr lang="tr-TR" dirty="0" smtClean="0"/>
              <a:t>MADDE 15-(1) Birim Yöneticilerinin görev ve sorumlulukları şunlardır; </a:t>
            </a:r>
          </a:p>
          <a:p>
            <a:r>
              <a:rPr lang="tr-TR" dirty="0" smtClean="0"/>
              <a:t>a) Nitelikli personelini kurumsal risk yönetimi için oluşturulan komisyonlarda, alt çalışma ekiplerinde ve </a:t>
            </a:r>
            <a:r>
              <a:rPr lang="tr-TR" dirty="0" err="1" smtClean="0"/>
              <a:t>çalıştaylarda</a:t>
            </a:r>
            <a:r>
              <a:rPr lang="tr-TR" dirty="0" smtClean="0"/>
              <a:t> görevlendirir. </a:t>
            </a:r>
          </a:p>
          <a:p>
            <a:r>
              <a:rPr lang="tr-TR" dirty="0" smtClean="0"/>
              <a:t>b) Görevlendirilen personelin yapılacak çalışmalara yeterli zaman ayırması ve aktif katılım göstermesi için gerekli tedbirleri alır. </a:t>
            </a:r>
          </a:p>
          <a:p>
            <a:r>
              <a:rPr lang="tr-TR" dirty="0" smtClean="0"/>
              <a:t>c) İç Kontrol İzleme ve Yönlendirme Kurulu ve Risk İzleme ve Yönlendirme Komisyonu tarafından talep edilen bilgi ve belgeleri zamanında ve eksiksiz hazırlar ve gönderir. </a:t>
            </a:r>
          </a:p>
          <a:p>
            <a:r>
              <a:rPr lang="tr-TR" dirty="0" smtClean="0"/>
              <a:t>ç) Riskleri sürekli izler, risklerde bir değişiklik olması veya yeni bir risk oluşması durumunda İç Kontrol İzleme ve Yönlendirme Kuruluna raporlar. </a:t>
            </a:r>
          </a:p>
          <a:p>
            <a:r>
              <a:rPr lang="tr-TR" dirty="0" smtClean="0"/>
              <a:t>d) İzleme sonuçlarını belirlenen periyotlarda İç Kontrol İzleme ve Yönlendirme Kuruluna raporlar. </a:t>
            </a:r>
          </a:p>
          <a:p>
            <a:r>
              <a:rPr lang="tr-TR" dirty="0" smtClean="0"/>
              <a:t>e) Risk kayıt ve takip formunun güncellenmesine katkı sağlar.</a:t>
            </a:r>
            <a:endParaRPr lang="tr-TR" dirty="0"/>
          </a:p>
        </p:txBody>
      </p:sp>
      <p:sp>
        <p:nvSpPr>
          <p:cNvPr id="4" name="3 Altbilgi Yer Tutucusu"/>
          <p:cNvSpPr>
            <a:spLocks noGrp="1"/>
          </p:cNvSpPr>
          <p:nvPr>
            <p:ph type="ftr" sz="quarter" idx="11"/>
          </p:nvPr>
        </p:nvSpPr>
        <p:spPr/>
        <p:txBody>
          <a:bodyPr/>
          <a:lstStyle/>
          <a:p>
            <a:r>
              <a:rPr lang="tr-TR" dirty="0" smtClean="0"/>
              <a:t>T.C. Giresun Üniversitesi İdari ve Mali İşler Daire Başkanlığı 2025</a:t>
            </a:r>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2796350"/>
          </a:xfrm>
        </p:spPr>
        <p:txBody>
          <a:bodyPr/>
          <a:lstStyle/>
          <a:p>
            <a:pPr algn="ctr"/>
            <a:r>
              <a:rPr lang="tr-TR" dirty="0" smtClean="0"/>
              <a:t>DİNLEDİĞİNİZ İÇİN TEŞEKKÜRLER.</a:t>
            </a:r>
            <a:endParaRPr lang="tr-TR" dirty="0"/>
          </a:p>
        </p:txBody>
      </p:sp>
      <p:sp>
        <p:nvSpPr>
          <p:cNvPr id="3" name="2 İçerik Yer Tutucusu"/>
          <p:cNvSpPr>
            <a:spLocks noGrp="1"/>
          </p:cNvSpPr>
          <p:nvPr>
            <p:ph idx="1"/>
          </p:nvPr>
        </p:nvSpPr>
        <p:spPr>
          <a:xfrm>
            <a:off x="457200" y="4143380"/>
            <a:ext cx="8229600" cy="2181220"/>
          </a:xfrm>
        </p:spPr>
        <p:txBody>
          <a:bodyPr>
            <a:normAutofit/>
          </a:bodyPr>
          <a:lstStyle/>
          <a:p>
            <a:r>
              <a:rPr lang="tr-TR" sz="2400" u="sng" dirty="0" smtClean="0"/>
              <a:t>Yararlanılan Kaynak:</a:t>
            </a:r>
          </a:p>
          <a:p>
            <a:r>
              <a:rPr lang="tr-TR" sz="1800" dirty="0" smtClean="0">
                <a:cs typeface="Arial" pitchFamily="34" charset="0"/>
              </a:rPr>
              <a:t>Giresun Üniversitesi Kurumsal Risk Yönetimi Yönergesi, https://imidb.giresun.edu.tr/Files/ckFiles/imidb-giresun-edu-tr/1.%20Giresun%20%C3%9Cniversitesi%20Kurumsal%20Risk%20Y%C3%B6netimi%20Y%C3%B6nergesi.pdf</a:t>
            </a:r>
          </a:p>
        </p:txBody>
      </p:sp>
      <p:sp>
        <p:nvSpPr>
          <p:cNvPr id="4" name="3 Altbilgi Yer Tutucusu"/>
          <p:cNvSpPr>
            <a:spLocks noGrp="1"/>
          </p:cNvSpPr>
          <p:nvPr>
            <p:ph type="ftr" sz="quarter" idx="11"/>
          </p:nvPr>
        </p:nvSpPr>
        <p:spPr>
          <a:xfrm>
            <a:off x="2667000" y="6356350"/>
            <a:ext cx="4833958" cy="365125"/>
          </a:xfrm>
        </p:spPr>
        <p:txBody>
          <a:bodyPr/>
          <a:lstStyle/>
          <a:p>
            <a:r>
              <a:rPr lang="tr-TR" dirty="0" smtClean="0"/>
              <a:t>T.C. Giresun Üniversitesi İdari ve Mali İşler Daire Başkanlığı 2025</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28604"/>
            <a:ext cx="8229600" cy="5895996"/>
          </a:xfrm>
        </p:spPr>
        <p:txBody>
          <a:bodyPr>
            <a:normAutofit fontScale="47500" lnSpcReduction="20000"/>
          </a:bodyPr>
          <a:lstStyle/>
          <a:p>
            <a:r>
              <a:rPr lang="tr-TR" sz="5100" b="1" u="sng" dirty="0" smtClean="0"/>
              <a:t>KAMU İÇ KONTROL SİSTEMİNİN BİLEŞENLERİ</a:t>
            </a:r>
          </a:p>
          <a:p>
            <a:endParaRPr lang="tr-TR" dirty="0" smtClean="0"/>
          </a:p>
          <a:p>
            <a:r>
              <a:rPr lang="tr-TR" sz="2800" b="1" dirty="0" smtClean="0"/>
              <a:t>KONTROL ORTAMI STANDARTLARI  </a:t>
            </a:r>
            <a:endParaRPr lang="tr-TR" sz="5400" dirty="0" smtClean="0"/>
          </a:p>
          <a:p>
            <a:pPr lvl="1"/>
            <a:r>
              <a:rPr lang="tr-TR" b="1" dirty="0" smtClean="0"/>
              <a:t>Etik değerler ve dürüstlük.</a:t>
            </a:r>
            <a:endParaRPr lang="tr-TR" sz="4400" dirty="0" smtClean="0"/>
          </a:p>
          <a:p>
            <a:pPr lvl="1"/>
            <a:r>
              <a:rPr lang="tr-TR" b="1" dirty="0" smtClean="0"/>
              <a:t>Misyon, organizasyon yapısı ve görevler</a:t>
            </a:r>
            <a:endParaRPr lang="tr-TR" sz="4400" dirty="0" smtClean="0"/>
          </a:p>
          <a:p>
            <a:pPr lvl="1"/>
            <a:r>
              <a:rPr lang="tr-TR" b="1" dirty="0" smtClean="0"/>
              <a:t>Personelin yeterliliği ve performansı</a:t>
            </a:r>
            <a:endParaRPr lang="tr-TR" sz="4400" dirty="0" smtClean="0"/>
          </a:p>
          <a:p>
            <a:pPr lvl="1"/>
            <a:r>
              <a:rPr lang="tr-TR" b="1" dirty="0" smtClean="0"/>
              <a:t>Yetki devri</a:t>
            </a:r>
            <a:endParaRPr lang="tr-TR" sz="4400" dirty="0" smtClean="0"/>
          </a:p>
          <a:p>
            <a:r>
              <a:rPr lang="tr-TR" dirty="0" smtClean="0"/>
              <a:t> </a:t>
            </a:r>
          </a:p>
          <a:p>
            <a:r>
              <a:rPr lang="tr-TR" sz="2800" b="1" dirty="0" smtClean="0"/>
              <a:t>RİSK DEĞERLENDİRME STANDARTLARI</a:t>
            </a:r>
            <a:endParaRPr lang="tr-TR" sz="5400" dirty="0" smtClean="0"/>
          </a:p>
          <a:p>
            <a:pPr lvl="1"/>
            <a:r>
              <a:rPr lang="tr-TR" b="1" dirty="0" smtClean="0"/>
              <a:t>Planlama ve programlama</a:t>
            </a:r>
            <a:endParaRPr lang="tr-TR" sz="4400" dirty="0" smtClean="0"/>
          </a:p>
          <a:p>
            <a:pPr lvl="1"/>
            <a:r>
              <a:rPr lang="tr-TR" b="1" dirty="0" smtClean="0"/>
              <a:t>Risklerin belirlenmesi ve değerlendirilmesi</a:t>
            </a:r>
            <a:endParaRPr lang="tr-TR" sz="4400" dirty="0" smtClean="0"/>
          </a:p>
          <a:p>
            <a:r>
              <a:rPr lang="tr-TR" dirty="0" smtClean="0"/>
              <a:t> </a:t>
            </a:r>
          </a:p>
          <a:p>
            <a:r>
              <a:rPr lang="tr-TR" sz="2800" b="1" dirty="0" smtClean="0"/>
              <a:t>KONTROL FAALİYETLERİ STANDARTLARI</a:t>
            </a:r>
            <a:endParaRPr lang="tr-TR" sz="5400" dirty="0" smtClean="0"/>
          </a:p>
          <a:p>
            <a:pPr lvl="1"/>
            <a:r>
              <a:rPr lang="tr-TR" b="1" dirty="0" smtClean="0"/>
              <a:t>Kontrol stratejileri ve yöntemleri</a:t>
            </a:r>
            <a:endParaRPr lang="tr-TR" sz="4400" dirty="0" smtClean="0"/>
          </a:p>
          <a:p>
            <a:pPr lvl="1"/>
            <a:r>
              <a:rPr lang="tr-TR" b="1" dirty="0" smtClean="0"/>
              <a:t>Prosedürlerin belirlenmesi ve belgelendirilmesi</a:t>
            </a:r>
            <a:endParaRPr lang="tr-TR" sz="4400" dirty="0" smtClean="0"/>
          </a:p>
          <a:p>
            <a:pPr lvl="1"/>
            <a:r>
              <a:rPr lang="tr-TR" b="1" dirty="0" smtClean="0"/>
              <a:t>Görevler ayrılığı</a:t>
            </a:r>
            <a:endParaRPr lang="tr-TR" sz="4400" dirty="0" smtClean="0"/>
          </a:p>
          <a:p>
            <a:pPr lvl="1"/>
            <a:r>
              <a:rPr lang="tr-TR" b="1" dirty="0" smtClean="0"/>
              <a:t>Hiyerarşik kontroller</a:t>
            </a:r>
            <a:endParaRPr lang="tr-TR" sz="4400" dirty="0" smtClean="0"/>
          </a:p>
          <a:p>
            <a:pPr lvl="1"/>
            <a:r>
              <a:rPr lang="tr-TR" b="1" dirty="0" smtClean="0"/>
              <a:t>Faaliyetlerin sürekliliği</a:t>
            </a:r>
            <a:endParaRPr lang="tr-TR" sz="4400" dirty="0" smtClean="0"/>
          </a:p>
          <a:p>
            <a:pPr lvl="1"/>
            <a:r>
              <a:rPr lang="tr-TR" b="1" dirty="0" smtClean="0"/>
              <a:t>Bilgi sistemleri kontrolleri</a:t>
            </a:r>
            <a:endParaRPr lang="tr-TR" sz="4400" dirty="0" smtClean="0"/>
          </a:p>
          <a:p>
            <a:r>
              <a:rPr lang="tr-TR" sz="5400" dirty="0" smtClean="0"/>
              <a:t> </a:t>
            </a:r>
            <a:r>
              <a:rPr lang="tr-TR" sz="2800" b="1" dirty="0" smtClean="0"/>
              <a:t> BİLGİ VE İLETİŞİM STANDARTLARI</a:t>
            </a:r>
            <a:endParaRPr lang="tr-TR" sz="5400" dirty="0" smtClean="0"/>
          </a:p>
          <a:p>
            <a:pPr lvl="1"/>
            <a:r>
              <a:rPr lang="tr-TR" b="1" dirty="0" smtClean="0"/>
              <a:t>Bilgi ve iletişim</a:t>
            </a:r>
            <a:endParaRPr lang="tr-TR" sz="4400" dirty="0" smtClean="0"/>
          </a:p>
          <a:p>
            <a:pPr lvl="1"/>
            <a:r>
              <a:rPr lang="tr-TR" b="1" dirty="0" smtClean="0"/>
              <a:t>Raporlama</a:t>
            </a:r>
            <a:endParaRPr lang="tr-TR" sz="4400" dirty="0" smtClean="0"/>
          </a:p>
          <a:p>
            <a:pPr lvl="1"/>
            <a:r>
              <a:rPr lang="tr-TR" b="1" dirty="0" smtClean="0"/>
              <a:t>Kayıt ve dosyalama sistemi</a:t>
            </a:r>
            <a:endParaRPr lang="tr-TR" sz="4400" dirty="0" smtClean="0"/>
          </a:p>
          <a:p>
            <a:pPr lvl="1"/>
            <a:r>
              <a:rPr lang="tr-TR" b="1" dirty="0" smtClean="0"/>
              <a:t>Hata, usulsüzlük ve yolsuzlukların bildirilmesi</a:t>
            </a:r>
            <a:endParaRPr lang="tr-TR" sz="4400" dirty="0" smtClean="0"/>
          </a:p>
          <a:p>
            <a:r>
              <a:rPr lang="tr-TR" sz="5400" dirty="0" smtClean="0"/>
              <a:t> </a:t>
            </a:r>
            <a:r>
              <a:rPr lang="tr-TR" sz="2800" b="1" dirty="0" smtClean="0"/>
              <a:t> İZLEME STANDARTLARI</a:t>
            </a:r>
            <a:endParaRPr lang="tr-TR" sz="5400" dirty="0" smtClean="0"/>
          </a:p>
          <a:p>
            <a:pPr lvl="1"/>
            <a:r>
              <a:rPr lang="tr-TR" b="1" dirty="0" smtClean="0"/>
              <a:t>İç kontrolün değerlendirilmesi</a:t>
            </a:r>
            <a:endParaRPr lang="tr-TR" sz="4400" dirty="0" smtClean="0"/>
          </a:p>
          <a:p>
            <a:pPr lvl="1"/>
            <a:r>
              <a:rPr lang="tr-TR" b="1" dirty="0" smtClean="0"/>
              <a:t>İç denetim</a:t>
            </a:r>
            <a:endParaRPr lang="tr-TR" sz="4400" dirty="0" smtClean="0"/>
          </a:p>
          <a:p>
            <a:r>
              <a:rPr lang="tr-TR" dirty="0" smtClean="0"/>
              <a:t/>
            </a:r>
            <a:br>
              <a:rPr lang="tr-TR" dirty="0" smtClean="0"/>
            </a:br>
            <a:r>
              <a:rPr lang="tr-TR" sz="2800" dirty="0" smtClean="0"/>
              <a:t>Kamu İç Kontrol Standartları COSO modeli, INTOSAI Kamu Sektörü İç Kontrol Standartları Rehberi ve Avrupa Birliği İç Kontrol Standartları çerçevesinde 18 Standart, 79 Genel Şart belirlenmiştir.</a:t>
            </a:r>
            <a:endParaRPr lang="tr-TR" dirty="0"/>
          </a:p>
        </p:txBody>
      </p:sp>
      <p:sp>
        <p:nvSpPr>
          <p:cNvPr id="4" name="3 Altbilgi Yer Tutucusu"/>
          <p:cNvSpPr>
            <a:spLocks noGrp="1"/>
          </p:cNvSpPr>
          <p:nvPr>
            <p:ph type="ftr" sz="quarter" idx="11"/>
          </p:nvPr>
        </p:nvSpPr>
        <p:spPr/>
        <p:txBody>
          <a:bodyPr/>
          <a:lstStyle/>
          <a:p>
            <a:r>
              <a:rPr lang="tr-TR" dirty="0" smtClean="0"/>
              <a:t>T.C. Giresun Üniversitesi İdari ve Mali İşler Daire Başkanlığı 2025</a:t>
            </a:r>
            <a:endParaRPr lang="tr-TR" dirty="0"/>
          </a:p>
        </p:txBody>
      </p:sp>
      <p:sp>
        <p:nvSpPr>
          <p:cNvPr id="5" name="4 Sağ Ok"/>
          <p:cNvSpPr/>
          <p:nvPr/>
        </p:nvSpPr>
        <p:spPr>
          <a:xfrm rot="10800000">
            <a:off x="4214810" y="2357430"/>
            <a:ext cx="1571636" cy="2143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Altbilgi Yer Tutucusu"/>
          <p:cNvSpPr>
            <a:spLocks noGrp="1"/>
          </p:cNvSpPr>
          <p:nvPr>
            <p:ph type="ftr" sz="quarter" idx="11"/>
          </p:nvPr>
        </p:nvSpPr>
        <p:spPr/>
        <p:txBody>
          <a:bodyPr/>
          <a:lstStyle/>
          <a:p>
            <a:r>
              <a:rPr lang="tr-TR" dirty="0" smtClean="0"/>
              <a:t>T.C. Giresun Üniversitesi İdari ve Mali İşler Daire Başkanlığı 2025</a:t>
            </a:r>
            <a:endParaRPr lang="tr-TR" dirty="0"/>
          </a:p>
        </p:txBody>
      </p:sp>
      <p:pic>
        <p:nvPicPr>
          <p:cNvPr id="1026" name="Picture 2"/>
          <p:cNvPicPr>
            <a:picLocks noGrp="1" noChangeAspect="1" noChangeArrowheads="1"/>
          </p:cNvPicPr>
          <p:nvPr>
            <p:ph idx="1"/>
          </p:nvPr>
        </p:nvPicPr>
        <p:blipFill>
          <a:blip r:embed="rId2"/>
          <a:srcRect l="1378" t="16798" r="35630" b="17148"/>
          <a:stretch>
            <a:fillRect/>
          </a:stretch>
        </p:blipFill>
        <p:spPr bwMode="auto">
          <a:xfrm>
            <a:off x="285720" y="642918"/>
            <a:ext cx="8643998" cy="5214974"/>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42910" y="1214422"/>
            <a:ext cx="8229600" cy="1143000"/>
          </a:xfrm>
        </p:spPr>
        <p:txBody>
          <a:bodyPr>
            <a:noAutofit/>
          </a:bodyPr>
          <a:lstStyle/>
          <a:p>
            <a:r>
              <a:rPr lang="tr-TR" sz="2400" b="1" dirty="0" smtClean="0"/>
              <a:t>RDS6   Risklerin belirlenmesi ve değerlendirilmesi: İdareler, sistemli bir şekilde analizler yaparak amaç ve hedeflerinin gerçekleşmesini engelleyebilecek iç ve dış riskleri tanımlayarak değerlendirmeli ve alınacak önlemleri belirlemelidir.</a:t>
            </a:r>
            <a:endParaRPr lang="tr-TR" sz="2400" b="1" dirty="0"/>
          </a:p>
        </p:txBody>
      </p:sp>
      <p:sp>
        <p:nvSpPr>
          <p:cNvPr id="3" name="2 İçerik Yer Tutucusu"/>
          <p:cNvSpPr>
            <a:spLocks noGrp="1"/>
          </p:cNvSpPr>
          <p:nvPr>
            <p:ph idx="1"/>
          </p:nvPr>
        </p:nvSpPr>
        <p:spPr>
          <a:xfrm>
            <a:off x="457200" y="2643182"/>
            <a:ext cx="8229600" cy="3681418"/>
          </a:xfrm>
        </p:spPr>
        <p:txBody>
          <a:bodyPr>
            <a:normAutofit/>
          </a:bodyPr>
          <a:lstStyle/>
          <a:p>
            <a:r>
              <a:rPr lang="tr-TR" dirty="0" smtClean="0">
                <a:solidFill>
                  <a:srgbClr val="FF0000"/>
                </a:solidFill>
              </a:rPr>
              <a:t>İdareler, her yıl sistemli bir şekilde amaç ve hedeflerine yönelik riskleri belirlemelidir.</a:t>
            </a:r>
          </a:p>
          <a:p>
            <a:r>
              <a:rPr lang="tr-TR" dirty="0" smtClean="0"/>
              <a:t>6.1.2 İlgili yönerge doğrultusunda kurumsal risklerin kurum ve birim bazında belirlenmesi ve değerlendirilmesi </a:t>
            </a:r>
          </a:p>
          <a:p>
            <a:r>
              <a:rPr lang="tr-TR" dirty="0" smtClean="0"/>
              <a:t>6.1.3 KRY yönergesi bağlamında belirlenen kurumsal risklere ilişkin cevap verme ve kontrol yöntemlerinin tespit edilmesi </a:t>
            </a:r>
            <a:endParaRPr lang="tr-TR" dirty="0"/>
          </a:p>
        </p:txBody>
      </p:sp>
      <p:sp>
        <p:nvSpPr>
          <p:cNvPr id="4" name="3 Altbilgi Yer Tutucusu"/>
          <p:cNvSpPr>
            <a:spLocks noGrp="1"/>
          </p:cNvSpPr>
          <p:nvPr>
            <p:ph type="ftr" sz="quarter" idx="11"/>
          </p:nvPr>
        </p:nvSpPr>
        <p:spPr/>
        <p:txBody>
          <a:bodyPr/>
          <a:lstStyle/>
          <a:p>
            <a:r>
              <a:rPr lang="tr-TR" dirty="0" smtClean="0"/>
              <a:t>T.C. Giresun Üniversitesi İdari ve Mali İşler Daire Başkanlığı 2025</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Altbilgi Yer Tutucusu"/>
          <p:cNvSpPr>
            <a:spLocks noGrp="1"/>
          </p:cNvSpPr>
          <p:nvPr>
            <p:ph type="ftr" sz="quarter" idx="11"/>
          </p:nvPr>
        </p:nvSpPr>
        <p:spPr/>
        <p:txBody>
          <a:bodyPr/>
          <a:lstStyle/>
          <a:p>
            <a:r>
              <a:rPr lang="tr-TR" dirty="0" smtClean="0"/>
              <a:t>T.C. Giresun Üniversitesi İdari ve Mali İşler Daire Başkanlığı 2025</a:t>
            </a:r>
            <a:endParaRPr lang="tr-TR" dirty="0"/>
          </a:p>
        </p:txBody>
      </p:sp>
      <p:pic>
        <p:nvPicPr>
          <p:cNvPr id="2053" name="Picture 5"/>
          <p:cNvPicPr>
            <a:picLocks noGrp="1" noChangeAspect="1" noChangeArrowheads="1"/>
          </p:cNvPicPr>
          <p:nvPr>
            <p:ph idx="1"/>
          </p:nvPr>
        </p:nvPicPr>
        <p:blipFill>
          <a:blip r:embed="rId2"/>
          <a:srcRect/>
          <a:stretch>
            <a:fillRect/>
          </a:stretch>
        </p:blipFill>
        <p:spPr bwMode="auto">
          <a:xfrm>
            <a:off x="285720" y="428605"/>
            <a:ext cx="8715436" cy="5895996"/>
          </a:xfrm>
          <a:prstGeom prst="rect">
            <a:avLst/>
          </a:prstGeom>
          <a:noFill/>
          <a:ln w="9525">
            <a:noFill/>
            <a:miter lim="800000"/>
            <a:headEnd/>
            <a:tailEnd/>
          </a:ln>
          <a:effectLst/>
        </p:spPr>
      </p:pic>
      <p:sp>
        <p:nvSpPr>
          <p:cNvPr id="11" name="10 Sağ Ok"/>
          <p:cNvSpPr/>
          <p:nvPr/>
        </p:nvSpPr>
        <p:spPr>
          <a:xfrm rot="10800000">
            <a:off x="3428992" y="3000372"/>
            <a:ext cx="1928826" cy="2143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sz="2800" dirty="0" smtClean="0"/>
              <a:t>T.C. </a:t>
            </a:r>
            <a:br>
              <a:rPr lang="tr-TR" sz="2800" dirty="0" smtClean="0"/>
            </a:br>
            <a:r>
              <a:rPr lang="tr-TR" sz="2800" dirty="0" smtClean="0"/>
              <a:t>GİRESUN ÜNİVERSİTESİ </a:t>
            </a:r>
            <a:br>
              <a:rPr lang="tr-TR" sz="2800" dirty="0" smtClean="0"/>
            </a:br>
            <a:r>
              <a:rPr lang="tr-TR" sz="2800" dirty="0" smtClean="0"/>
              <a:t>KURUMSAL RİSK YÖNETİMİ YÖNERGESİ </a:t>
            </a:r>
            <a:endParaRPr lang="tr-TR" sz="2800" dirty="0"/>
          </a:p>
        </p:txBody>
      </p:sp>
      <p:sp>
        <p:nvSpPr>
          <p:cNvPr id="3" name="2 İçerik Yer Tutucusu"/>
          <p:cNvSpPr>
            <a:spLocks noGrp="1"/>
          </p:cNvSpPr>
          <p:nvPr>
            <p:ph idx="1"/>
          </p:nvPr>
        </p:nvSpPr>
        <p:spPr/>
        <p:txBody>
          <a:bodyPr>
            <a:normAutofit lnSpcReduction="10000"/>
          </a:bodyPr>
          <a:lstStyle/>
          <a:p>
            <a:r>
              <a:rPr lang="tr-TR" dirty="0" smtClean="0"/>
              <a:t>Amaç </a:t>
            </a:r>
          </a:p>
          <a:p>
            <a:pPr>
              <a:buNone/>
            </a:pPr>
            <a:r>
              <a:rPr lang="tr-TR" dirty="0" smtClean="0"/>
              <a:t>  MADDE 1-(1) Bu Yönergenin amacı; kurumsal amaç ve hedeflerin gerçekleşmesini ve hedeflere ilişkin faaliyetlerin sürdürülmesini engelleyebilecek risklerin belirlenmesi, analiz edilmesi ve yönetilmesi amacıyla, risk yönetiminin Üniversitede etkin bir kurumsal yönetim aracı olarak uygulanmasını sağlayarak; eğitim ve öğretim, araştırma ve geliştirme, toplumsal katkı faaliyetleri, yönetim ve kalite güvence sistemi ile birlikte diğer yönetsel süreçlere değer katacak bir sistem oluşturmaktır.</a:t>
            </a:r>
            <a:endParaRPr lang="tr-TR" dirty="0"/>
          </a:p>
        </p:txBody>
      </p:sp>
      <p:sp>
        <p:nvSpPr>
          <p:cNvPr id="4" name="3 Altbilgi Yer Tutucusu"/>
          <p:cNvSpPr>
            <a:spLocks noGrp="1"/>
          </p:cNvSpPr>
          <p:nvPr>
            <p:ph type="ftr" sz="quarter" idx="11"/>
          </p:nvPr>
        </p:nvSpPr>
        <p:spPr/>
        <p:txBody>
          <a:bodyPr/>
          <a:lstStyle/>
          <a:p>
            <a:r>
              <a:rPr lang="tr-TR" dirty="0" smtClean="0"/>
              <a:t>T.C. Giresun Üniversitesi İdari ve Mali İşler Daire Başkanlığı 2025</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smtClean="0"/>
              <a:t>Kapsam </a:t>
            </a:r>
          </a:p>
          <a:p>
            <a:pPr>
              <a:buNone/>
            </a:pPr>
            <a:r>
              <a:rPr lang="tr-TR" dirty="0" smtClean="0"/>
              <a:t>   MADDE 2-(1) Bu Yönerge; Üniversite risk yönetimi stratejisinin belirlenmesi, risk yönetimine ilişkin organizasyon yapısının oluşturulması, risklerin tespit edilmesi, değerlendirilmesi, yönetilmesi, gözden geçirilmesi ile raporlama prosedürlerinin belirlemesine ilişkin usul ve esasları kapsar.</a:t>
            </a:r>
            <a:endParaRPr lang="tr-TR" dirty="0"/>
          </a:p>
        </p:txBody>
      </p:sp>
      <p:sp>
        <p:nvSpPr>
          <p:cNvPr id="4" name="3 Altbilgi Yer Tutucusu"/>
          <p:cNvSpPr>
            <a:spLocks noGrp="1"/>
          </p:cNvSpPr>
          <p:nvPr>
            <p:ph type="ftr" sz="quarter" idx="11"/>
          </p:nvPr>
        </p:nvSpPr>
        <p:spPr/>
        <p:txBody>
          <a:bodyPr/>
          <a:lstStyle/>
          <a:p>
            <a:r>
              <a:rPr lang="tr-TR" dirty="0" smtClean="0"/>
              <a:t>T.C. Giresun Üniversitesi İdari ve Mali İşler Daire Başkanlığı </a:t>
            </a:r>
            <a:r>
              <a:rPr lang="tr-TR" dirty="0" smtClean="0"/>
              <a:t>2025</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smtClean="0"/>
              <a:t>Dayanak </a:t>
            </a:r>
          </a:p>
          <a:p>
            <a:pPr>
              <a:buNone/>
            </a:pPr>
            <a:r>
              <a:rPr lang="tr-TR" dirty="0" smtClean="0"/>
              <a:t>    MADDE 3-(1) Bu Yönerge, 5018 sayılı Kamu Mali Yönetimi ve Kontrol Kanunu, İç Kontrol ve Ön Malî Kontrole İlişkin Usul ve Esaslar, Kamu İç Kontrol Standartları Genel Tebliği ve Kamu İç Kontrol Rehberine dayanılarak hazırlanmıştır.</a:t>
            </a:r>
            <a:endParaRPr lang="tr-TR" dirty="0"/>
          </a:p>
        </p:txBody>
      </p:sp>
      <p:sp>
        <p:nvSpPr>
          <p:cNvPr id="4" name="3 Altbilgi Yer Tutucusu"/>
          <p:cNvSpPr>
            <a:spLocks noGrp="1"/>
          </p:cNvSpPr>
          <p:nvPr>
            <p:ph type="ftr" sz="quarter" idx="11"/>
          </p:nvPr>
        </p:nvSpPr>
        <p:spPr/>
        <p:txBody>
          <a:bodyPr/>
          <a:lstStyle/>
          <a:p>
            <a:r>
              <a:rPr lang="tr-TR" dirty="0" smtClean="0"/>
              <a:t>T.C. Giresun Üniversitesi İdari ve Mali İşler Daire Başkanlığı </a:t>
            </a:r>
            <a:r>
              <a:rPr lang="tr-TR" dirty="0" smtClean="0"/>
              <a:t>2025</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57166"/>
            <a:ext cx="8229600" cy="5967434"/>
          </a:xfrm>
        </p:spPr>
        <p:txBody>
          <a:bodyPr>
            <a:normAutofit fontScale="92500" lnSpcReduction="20000"/>
          </a:bodyPr>
          <a:lstStyle/>
          <a:p>
            <a:r>
              <a:rPr lang="tr-TR" dirty="0" smtClean="0"/>
              <a:t>Tanımlar </a:t>
            </a:r>
          </a:p>
          <a:p>
            <a:r>
              <a:rPr lang="tr-TR" dirty="0" smtClean="0"/>
              <a:t>MADDE 4-(1) Bu Yönerge’de geçen;</a:t>
            </a:r>
          </a:p>
          <a:p>
            <a:r>
              <a:rPr lang="tr-TR" dirty="0" smtClean="0"/>
              <a:t>Alt Birim: Akademik ve idari birimlere bağlı alt birimlerini, </a:t>
            </a:r>
          </a:p>
          <a:p>
            <a:r>
              <a:rPr lang="tr-TR" dirty="0" smtClean="0"/>
              <a:t>Alt Birim Risk Koordinatörü: Birim yöneticisi tarafından belirlenen, birimin görevleri ile iç kontrol ve risk yönetimi uygulamaları konusunda birikim ve tecrübesi olan; alt birim yöneticisini, </a:t>
            </a:r>
          </a:p>
          <a:p>
            <a:r>
              <a:rPr lang="tr-TR" dirty="0" smtClean="0"/>
              <a:t>Birim: Üniversitenin Akademik ve İdari Birimlerini, </a:t>
            </a:r>
          </a:p>
          <a:p>
            <a:r>
              <a:rPr lang="tr-TR" dirty="0" smtClean="0"/>
              <a:t>Birim Risk Koordinatörü: Birim yöneticisi tarafından belirlenen, Fakültelerde Dekan Yardımcısını; Enstitü, Yüksekokul, Meslek Yüksekokulu, Araştırma Merkezlerinde Müdür Yardımcısını; </a:t>
            </a:r>
            <a:r>
              <a:rPr lang="tr-TR" u="sng" dirty="0" smtClean="0">
                <a:solidFill>
                  <a:srgbClr val="FF0000"/>
                </a:solidFill>
              </a:rPr>
              <a:t>Daire Başkanlıklarında Şube Müdürünü</a:t>
            </a:r>
            <a:r>
              <a:rPr lang="tr-TR" dirty="0" smtClean="0"/>
              <a:t>; Döner Sermaye İşletmesinde Müdürü, Genel Sekreterliğe bağlı birimlerde Birim Müdürlerini, Koordinatörlüklerde Birim Koordinatörlerini ve Hukuk Müşavirliğinde Müşavir tarafından görevlendirilecek avukatı, </a:t>
            </a:r>
          </a:p>
        </p:txBody>
      </p:sp>
      <p:sp>
        <p:nvSpPr>
          <p:cNvPr id="4" name="3 Altbilgi Yer Tutucusu"/>
          <p:cNvSpPr>
            <a:spLocks noGrp="1"/>
          </p:cNvSpPr>
          <p:nvPr>
            <p:ph type="ftr" sz="quarter" idx="11"/>
          </p:nvPr>
        </p:nvSpPr>
        <p:spPr/>
        <p:txBody>
          <a:bodyPr/>
          <a:lstStyle/>
          <a:p>
            <a:r>
              <a:rPr lang="tr-TR" dirty="0" smtClean="0"/>
              <a:t>T.C. Giresun Üniversitesi İdari ve Mali İşler Daire Başkanlığı 2025</a:t>
            </a: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420</TotalTime>
  <Words>1648</Words>
  <Application>Microsoft Office PowerPoint</Application>
  <PresentationFormat>Ekran Gösterisi (4:3)</PresentationFormat>
  <Paragraphs>128</Paragraphs>
  <Slides>17</Slides>
  <Notes>1</Notes>
  <HiddenSlides>0</HiddenSlides>
  <MMClips>0</MMClips>
  <ScaleCrop>false</ScaleCrop>
  <HeadingPairs>
    <vt:vector size="4" baseType="variant">
      <vt:variant>
        <vt:lpstr>Tema</vt:lpstr>
      </vt:variant>
      <vt:variant>
        <vt:i4>1</vt:i4>
      </vt:variant>
      <vt:variant>
        <vt:lpstr>Slayt Başlıkları</vt:lpstr>
      </vt:variant>
      <vt:variant>
        <vt:i4>17</vt:i4>
      </vt:variant>
    </vt:vector>
  </HeadingPairs>
  <TitlesOfParts>
    <vt:vector size="18" baseType="lpstr">
      <vt:lpstr>Akış</vt:lpstr>
      <vt:lpstr>Slayt 1</vt:lpstr>
      <vt:lpstr>Slayt 2</vt:lpstr>
      <vt:lpstr>Slayt 3</vt:lpstr>
      <vt:lpstr>RDS6   Risklerin belirlenmesi ve değerlendirilmesi: İdareler, sistemli bir şekilde analizler yaparak amaç ve hedeflerinin gerçekleşmesini engelleyebilecek iç ve dış riskleri tanımlayarak değerlendirmeli ve alınacak önlemleri belirlemelidir.</vt:lpstr>
      <vt:lpstr>Slayt 5</vt:lpstr>
      <vt:lpstr>T.C.  GİRESUN ÜNİVERSİTESİ  KURUMSAL RİSK YÖNETİMİ YÖNERGESİ </vt:lpstr>
      <vt:lpstr>Slayt 7</vt:lpstr>
      <vt:lpstr>Slayt 8</vt:lpstr>
      <vt:lpstr>Slayt 9</vt:lpstr>
      <vt:lpstr>Slayt 10</vt:lpstr>
      <vt:lpstr>Slayt 11</vt:lpstr>
      <vt:lpstr>Birim risk koordinatörünün görev ve sorumlulukları</vt:lpstr>
      <vt:lpstr>Alt birim risk koordinatörü görev ve sorumlulukları</vt:lpstr>
      <vt:lpstr>Birim risk yönetim ekibinin organizasyonu, görev ve sorumlulukları</vt:lpstr>
      <vt:lpstr>Çalışanların görevleri ve sorumlulukları</vt:lpstr>
      <vt:lpstr>Birim yöneticilerinin görev ve sorumlulukları</vt:lpstr>
      <vt:lpstr>DİNLEDİĞİNİZ İÇİN TEŞEKKÜRLER.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Ertuğrul</dc:creator>
  <cp:lastModifiedBy>user</cp:lastModifiedBy>
  <cp:revision>61</cp:revision>
  <dcterms:created xsi:type="dcterms:W3CDTF">2024-10-07T14:31:08Z</dcterms:created>
  <dcterms:modified xsi:type="dcterms:W3CDTF">2025-01-14T05:46:03Z</dcterms:modified>
</cp:coreProperties>
</file>